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56" r:id="rId6"/>
    <p:sldId id="265" r:id="rId7"/>
    <p:sldId id="257" r:id="rId8"/>
    <p:sldId id="258" r:id="rId9"/>
    <p:sldId id="259" r:id="rId10"/>
    <p:sldId id="261" r:id="rId11"/>
    <p:sldId id="262" r:id="rId12"/>
    <p:sldId id="266" r:id="rId13"/>
    <p:sldId id="263" r:id="rId14"/>
    <p:sldId id="267" r:id="rId15"/>
    <p:sldId id="268" r:id="rId16"/>
    <p:sldId id="269" r:id="rId17"/>
    <p:sldId id="271" r:id="rId18"/>
    <p:sldId id="292" r:id="rId19"/>
    <p:sldId id="272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sps.com.au/copy-2-of-courses-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4804756"/>
            <a:ext cx="1051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002060"/>
                </a:solidFill>
                <a:latin typeface="TradeGothic LT" charset="0"/>
                <a:ea typeface="TradeGothic LT" charset="0"/>
                <a:cs typeface="TradeGothic LT" charset="0"/>
              </a:rPr>
              <a:t>BIRDWOOD HIGH SCHOOL</a:t>
            </a:r>
          </a:p>
          <a:p>
            <a:pPr algn="ctr"/>
            <a:endParaRPr lang="en-US" sz="2600" dirty="0">
              <a:solidFill>
                <a:srgbClr val="002060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ctr"/>
            <a:r>
              <a:rPr lang="en-US" sz="2600" dirty="0">
                <a:solidFill>
                  <a:srgbClr val="002060"/>
                </a:solidFill>
                <a:latin typeface="TradeGothic LT" charset="0"/>
                <a:ea typeface="TradeGothic LT" charset="0"/>
                <a:cs typeface="TradeGothic LT" charset="0"/>
              </a:rPr>
              <a:t>COURSE COUNSELLING</a:t>
            </a:r>
          </a:p>
          <a:p>
            <a:pPr algn="ctr"/>
            <a:r>
              <a:rPr lang="en-US" sz="2600" dirty="0">
                <a:solidFill>
                  <a:srgbClr val="002060"/>
                </a:solidFill>
                <a:latin typeface="TradeGothic LT" charset="0"/>
                <a:ea typeface="TradeGothic LT" charset="0"/>
                <a:cs typeface="TradeGothic LT" charset="0"/>
              </a:rPr>
              <a:t>2023 FOR 2024/25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15" y="315882"/>
            <a:ext cx="2813170" cy="385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4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0354" y="2207602"/>
            <a:ext cx="6195291" cy="360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Assessment at Stage 1</a:t>
            </a:r>
          </a:p>
          <a:p>
            <a:pPr algn="just"/>
            <a:endParaRPr lang="en-US" sz="24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endParaRPr lang="en-US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000" dirty="0">
                <a:latin typeface="TradeGothic LT" panose="02000503020000020004" pitchFamily="2" charset="0"/>
              </a:rPr>
              <a:t>subjects are graded from A to E</a:t>
            </a:r>
          </a:p>
          <a:p>
            <a:endParaRPr lang="en-AU" altLang="en-US" sz="20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000" dirty="0">
                <a:latin typeface="TradeGothic LT" panose="02000503020000020004" pitchFamily="2" charset="0"/>
              </a:rPr>
              <a:t>all tasks are assessed by teachers at the school</a:t>
            </a:r>
          </a:p>
          <a:p>
            <a:endParaRPr lang="en-AU" altLang="en-US" sz="20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000" dirty="0">
                <a:latin typeface="TradeGothic LT" panose="02000503020000020004" pitchFamily="2" charset="0"/>
              </a:rPr>
              <a:t>assessment can be externally checked (moderated) in Mathematics, English and the Personal Learning Plan</a:t>
            </a:r>
          </a:p>
          <a:p>
            <a:pPr algn="just"/>
            <a:endParaRPr lang="en-US" sz="20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2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8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0272" y="2207602"/>
            <a:ext cx="6195291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Stage 2 compulsory subjects</a:t>
            </a:r>
          </a:p>
          <a:p>
            <a:pPr algn="just"/>
            <a:endParaRPr lang="en-US" sz="24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r>
              <a:rPr lang="en-US" sz="20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At stage 2</a:t>
            </a:r>
          </a:p>
          <a:p>
            <a:pPr algn="just"/>
            <a:endParaRPr lang="en-US" sz="2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Students must successfully complete at least 60 credits (3 full-year subjects)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Stage 2 Research project</a:t>
            </a: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1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3661" y="2207602"/>
            <a:ext cx="6195291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Research project - </a:t>
            </a:r>
            <a:r>
              <a:rPr lang="en-AU" sz="2400" dirty="0">
                <a:latin typeface="TradeGothic LT" panose="02000503020000020004" pitchFamily="2" charset="0"/>
              </a:rPr>
              <a:t>c</a:t>
            </a:r>
            <a:r>
              <a:rPr lang="en-AU" altLang="en-US" sz="2400" dirty="0">
                <a:latin typeface="TradeGothic LT" panose="02000503020000020004" pitchFamily="2" charset="0"/>
              </a:rPr>
              <a:t>ompulsory subject</a:t>
            </a:r>
          </a:p>
          <a:p>
            <a:pPr>
              <a:lnSpc>
                <a:spcPct val="90000"/>
              </a:lnSpc>
              <a:defRPr/>
            </a:pPr>
            <a:endParaRPr lang="en-AU" altLang="en-US" sz="20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worth 10 credits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AU" altLang="en-US" sz="2000" dirty="0">
              <a:latin typeface="TradeGothic LT" panose="02000503020000020004" pitchFamily="2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Stage 2 level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AU" altLang="en-US" sz="2000" dirty="0">
              <a:latin typeface="TradeGothic LT" panose="02000503020000020004" pitchFamily="2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C band grade or better needed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AU" altLang="en-US" sz="2000" dirty="0">
              <a:latin typeface="TradeGothic LT" panose="02000503020000020004" pitchFamily="2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can be included in the ATAR for university entry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AU" altLang="en-US" sz="2000" dirty="0">
              <a:latin typeface="TradeGothic LT" panose="02000503020000020004" pitchFamily="2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AU" altLang="en-US" sz="2000" dirty="0">
                <a:latin typeface="TradeGothic LT" panose="02000503020000020004" pitchFamily="2" charset="0"/>
              </a:rPr>
              <a:t>completed in year 11 at BHS</a:t>
            </a: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6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9643" y="2207602"/>
            <a:ext cx="6195291" cy="298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Additional subjects</a:t>
            </a:r>
            <a:endParaRPr lang="en-AU" altLang="en-US" sz="2400" dirty="0">
              <a:latin typeface="TradeGothic LT" panose="02000503020000020004" pitchFamily="2" charset="0"/>
            </a:endParaRPr>
          </a:p>
          <a:p>
            <a:pPr>
              <a:lnSpc>
                <a:spcPct val="90000"/>
              </a:lnSpc>
              <a:defRPr/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1700" dirty="0">
                <a:latin typeface="TradeGothic LT" panose="02000503020000020004" pitchFamily="2" charset="0"/>
              </a:rPr>
              <a:t>in addition, students must choose and complete at least 90 credits of additional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17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1700" dirty="0">
                <a:latin typeface="TradeGothic LT" panose="02000503020000020004" pitchFamily="2" charset="0"/>
              </a:rPr>
              <a:t>this will bring the total number of credits to at least 200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17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1700" dirty="0">
                <a:latin typeface="TradeGothic LT" panose="02000503020000020004" pitchFamily="2" charset="0"/>
              </a:rPr>
              <a:t>maybe at Stage 1 or Stage 2 level</a:t>
            </a: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2207602"/>
            <a:ext cx="776547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Assessment at Stage 2</a:t>
            </a:r>
          </a:p>
          <a:p>
            <a:pPr algn="just"/>
            <a:endParaRPr lang="en-AU" sz="24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000" dirty="0"/>
              <a:t>subjects are graded from A</a:t>
            </a:r>
            <a:r>
              <a:rPr lang="en-AU" altLang="en-US" sz="2000" baseline="30000" dirty="0"/>
              <a:t>+</a:t>
            </a:r>
            <a:r>
              <a:rPr lang="en-AU" altLang="en-US" sz="2000" dirty="0"/>
              <a:t> to E</a:t>
            </a:r>
            <a:r>
              <a:rPr lang="en-AU" altLang="en-US" sz="2000" baseline="30000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000" dirty="0"/>
              <a:t>70% of subject assessments (e.g. assignments) will be assessed by the student’s teacher and moderated by the SACE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000" dirty="0"/>
              <a:t>30% of subject assessments (e.g. investigations, exams) will be assessed externally by a SACE Board assessor</a:t>
            </a:r>
          </a:p>
          <a:p>
            <a:pPr algn="just"/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01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313D-E041-43C7-BE18-AAA70CF65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CAF0-DD70-40E7-90BF-97348C344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054ACF-8306-4E64-A25A-178230667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103" y="117529"/>
            <a:ext cx="4788130" cy="668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8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1805769"/>
            <a:ext cx="7765473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SACE pattern at BHS</a:t>
            </a:r>
          </a:p>
          <a:p>
            <a:pPr algn="just"/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D78BB4-CD0F-4C8C-AB19-1EC819433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191" y="377412"/>
            <a:ext cx="4291761" cy="641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85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1708838"/>
            <a:ext cx="77654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Recognised learning</a:t>
            </a:r>
          </a:p>
          <a:p>
            <a:pPr algn="just"/>
            <a:endParaRPr lang="en-AU" sz="24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r>
              <a:rPr lang="en-AU" altLang="en-US" sz="2400" dirty="0">
                <a:latin typeface="TradeGothic LT" panose="02000503020000020004" pitchFamily="2" charset="0"/>
              </a:rPr>
              <a:t>The SACE recognises learning both in and outside school, 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Vocational Education and Training courses (VET)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University and TAFE courses and those offered by other reputable registered training organisations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community learning (such as Duke of Edinburgh’s Award or volunteer  work)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74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01311" y="1554404"/>
            <a:ext cx="9217147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Vocational Education and Training (VET)</a:t>
            </a:r>
          </a:p>
          <a:p>
            <a:pPr algn="just"/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buSzTx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FF0000"/>
                </a:solidFill>
                <a:latin typeface="TradeGothic LT" panose="02000503020000020004"/>
              </a:rPr>
              <a:t>Nationally recognised competency-based training </a:t>
            </a:r>
          </a:p>
          <a:p>
            <a:pPr marL="285750" indent="-285750">
              <a:buSzTx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FF0000"/>
                </a:solidFill>
                <a:latin typeface="TradeGothic LT" panose="02000503020000020004"/>
              </a:rPr>
              <a:t>Pathways for students wishing to enter the workforce</a:t>
            </a:r>
          </a:p>
          <a:p>
            <a:pPr marL="285750" indent="-285750">
              <a:buSzTx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FF0000"/>
                </a:solidFill>
                <a:latin typeface="TradeGothic LT" panose="02000503020000020004"/>
              </a:rPr>
              <a:t>VET qualifications can contribute to SACE completion</a:t>
            </a:r>
          </a:p>
          <a:p>
            <a:pPr marL="285750" indent="-285750">
              <a:buSzTx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FF0000"/>
                </a:solidFill>
                <a:latin typeface="TradeGothic LT" panose="02000503020000020004"/>
              </a:rPr>
              <a:t>VET forms part of an apprenticeship, traineeship or School-Based apprenticeship or traineeship (SBAT)</a:t>
            </a:r>
          </a:p>
          <a:p>
            <a:pPr marL="285750" indent="-285750">
              <a:buSzTx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FF0000"/>
                </a:solidFill>
                <a:latin typeface="TradeGothic LT" panose="02000503020000020004"/>
              </a:rPr>
              <a:t>VET can contribute to gaining an ATAR (University Entrance)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>
                <a:solidFill>
                  <a:srgbClr val="FF0000"/>
                </a:solidFill>
                <a:latin typeface="TradeGothic LT" panose="02000503020000020004"/>
                <a:ea typeface="Calibri" panose="020F0502020204030204" pitchFamily="34" charset="0"/>
                <a:cs typeface="Arial" panose="020B0604020202020204" pitchFamily="34" charset="0"/>
              </a:rPr>
              <a:t>Give </a:t>
            </a:r>
            <a:r>
              <a:rPr lang="en-AU" sz="2000" dirty="0">
                <a:solidFill>
                  <a:srgbClr val="FF0000"/>
                </a:solidFill>
                <a:latin typeface="TradeGothic LT" panose="02000503020000020004"/>
                <a:ea typeface="Calibri" panose="020F0502020204030204" pitchFamily="34" charset="0"/>
                <a:cs typeface="Arial" panose="020B0604020202020204" pitchFamily="34" charset="0"/>
              </a:rPr>
              <a:t>you skills and experience that will be *critical* for jobs of the future</a:t>
            </a:r>
          </a:p>
          <a:p>
            <a:pPr lvl="1" algn="ctr">
              <a:lnSpc>
                <a:spcPct val="150000"/>
              </a:lnSpc>
            </a:pPr>
            <a:r>
              <a:rPr lang="en-AU" sz="2000" i="1" dirty="0">
                <a:solidFill>
                  <a:srgbClr val="FF0000"/>
                </a:solidFill>
                <a:effectLst/>
                <a:latin typeface="TradeGothic LT" panose="02000503020000020004"/>
                <a:ea typeface="Calibri" panose="020F0502020204030204" pitchFamily="34" charset="0"/>
                <a:cs typeface="Arial" panose="020B0604020202020204" pitchFamily="34" charset="0"/>
              </a:rPr>
              <a:t>70% of jobs in the future will require a minimum Certificate III or higher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0000"/>
                </a:solidFill>
                <a:latin typeface="TradeGothic LT" panose="02000503020000020004"/>
                <a:ea typeface="Calibri" panose="020F0502020204030204" pitchFamily="34" charset="0"/>
                <a:cs typeface="Arial" panose="020B0604020202020204" pitchFamily="34" charset="0"/>
              </a:rPr>
              <a:t>Give you skills and experience that most people don’t have!</a:t>
            </a:r>
            <a:endParaRPr lang="en-AU" sz="2000" dirty="0">
              <a:solidFill>
                <a:srgbClr val="FF0000"/>
              </a:solidFill>
              <a:effectLst/>
              <a:latin typeface="TradeGothic LT" panose="020005030200000200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63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4112" y="1652719"/>
            <a:ext cx="115176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How is VET offered?</a:t>
            </a:r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Range of choices in courses offered at Birdwood, include Bakery, Screen and Media, Engineering (new pathway)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Other course options also available across Adelaide Hills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hlinkClick r:id="rId3"/>
              </a:rPr>
              <a:t>2024 | ahsps2</a:t>
            </a:r>
            <a:r>
              <a:rPr lang="en-AU" sz="2400" dirty="0"/>
              <a:t> – </a:t>
            </a:r>
            <a:r>
              <a:rPr lang="en-AU" sz="2400" dirty="0">
                <a:solidFill>
                  <a:srgbClr val="FF0000"/>
                </a:solidFill>
              </a:rPr>
              <a:t>Course listing </a:t>
            </a:r>
            <a:endParaRPr lang="en-AU" altLang="en-US" sz="2400" dirty="0">
              <a:solidFill>
                <a:srgbClr val="FF0000"/>
              </a:solidFill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Students must undertake a VET Readiness Orientation (VETRO)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3 step process to access VET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VET fees do apply – these are heavily subsidised and additional funding support is available through school(s)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VET can alter a students timetable – may require catchup work to be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400" dirty="0">
              <a:solidFill>
                <a:srgbClr val="FF0000"/>
              </a:solidFill>
              <a:latin typeface="TradeGothic LT" panose="02000503020000020004" pitchFamily="2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6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4B653-8751-4A3E-A150-7A7F7AC44BB4}"/>
              </a:ext>
            </a:extLst>
          </p:cNvPr>
          <p:cNvSpPr txBox="1"/>
          <p:nvPr/>
        </p:nvSpPr>
        <p:spPr>
          <a:xfrm>
            <a:off x="498356" y="2207602"/>
            <a:ext cx="405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Acknowledgement of Country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0F9B69-5A07-61A8-3084-D2CB0756BA12}"/>
              </a:ext>
            </a:extLst>
          </p:cNvPr>
          <p:cNvSpPr txBox="1"/>
          <p:nvPr/>
        </p:nvSpPr>
        <p:spPr>
          <a:xfrm>
            <a:off x="498356" y="2789887"/>
            <a:ext cx="86690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would like to acknowledge we are on the lands of the </a:t>
            </a:r>
            <a:r>
              <a:rPr lang="en-US" sz="16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Peramangk</a:t>
            </a:r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people.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Peramangk</a:t>
            </a:r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have walked these lands for thousands of years, they are still physically and spiritually connected to these lands, skies and waters.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pay respect to the Elders past, present and emerging.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also acknowledge the other Aboriginal people present here today and their connection to this country.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want to acknowledge the aboriginal students here today and recognise they are our future leaders and emerging elders.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blessed to share a land that was never ceded and should continue to care for this country for future generations.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you. </a:t>
            </a:r>
            <a:endParaRPr lang="en-A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182" y="2207602"/>
            <a:ext cx="112000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School based apprenticeships/traineeships </a:t>
            </a:r>
            <a:r>
              <a:rPr lang="en-AU" sz="2400" dirty="0">
                <a:solidFill>
                  <a:srgbClr val="FF0000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- SBATS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FF0000"/>
                </a:solidFill>
                <a:latin typeface="Aeonik Pro" panose="020B0503030300000000" pitchFamily="34" charset="0"/>
                <a:cs typeface="Arial" panose="020B0604020202020204" pitchFamily="34" charset="0"/>
              </a:rPr>
              <a:t>A contract of employment between an employer, an employee and a training organisation</a:t>
            </a:r>
            <a:r>
              <a:rPr lang="en-US" sz="2400" dirty="0">
                <a:solidFill>
                  <a:srgbClr val="FF0000"/>
                </a:solidFill>
                <a:latin typeface="Aeonik Pro" panose="020B0503030300000000" pitchFamily="34" charset="0"/>
                <a:cs typeface="Arial" panose="020B0604020202020204" pitchFamily="34" charset="0"/>
              </a:rPr>
              <a:t>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SBATs can be commenced in year 10, 11 or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SBATs can enable a student to complete SACE whilst learning a trade / profession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LEARN &amp; EARN!!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If students complete compulsory SACE subjects, can potentially work full-time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check Daymap for advertisements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check seek.com etc for advertisements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Consider Group Training Organisations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52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2207602"/>
            <a:ext cx="9551214" cy="3358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Post school options</a:t>
            </a:r>
          </a:p>
          <a:p>
            <a:pPr algn="just">
              <a:lnSpc>
                <a:spcPct val="150000"/>
              </a:lnSpc>
            </a:pPr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possible future pathways affect subject choices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consider requirements for courses you are interested 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solidFill>
                  <a:srgbClr val="FF0000"/>
                </a:solidFill>
                <a:latin typeface="TradeGothic LT" panose="02000503020000020004" pitchFamily="2" charset="0"/>
              </a:rPr>
              <a:t>Post school transition into full-time apprenticeship / traineeship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check online – TAFE SA, universities, SATAC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03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9796" y="1700526"/>
            <a:ext cx="11205142" cy="4466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Australian tertiary admissions rank</a:t>
            </a:r>
          </a:p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(ATAR)</a:t>
            </a:r>
          </a:p>
          <a:p>
            <a:pPr algn="just">
              <a:lnSpc>
                <a:spcPct val="150000"/>
              </a:lnSpc>
            </a:pPr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a measure of a student’s overall achievement in the SACE compared with other students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used by universities in the selection of school leavers for a place in courses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ranges from 0 to 99.95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calculated from university aggregate, based on 4 full-year tertiary admissions subjects (TAS) plus 1 half year TAS, or other studies recognised by the SACE Board and universities  </a:t>
            </a:r>
            <a:r>
              <a:rPr lang="en-AU" altLang="en-US" sz="2400" dirty="0" err="1">
                <a:latin typeface="TradeGothic LT" panose="02000503020000020004" pitchFamily="2" charset="0"/>
              </a:rPr>
              <a:t>ie</a:t>
            </a:r>
            <a:r>
              <a:rPr lang="en-AU" altLang="en-US" sz="2400" dirty="0">
                <a:latin typeface="TradeGothic LT" panose="02000503020000020004" pitchFamily="2" charset="0"/>
              </a:rPr>
              <a:t> out of 90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80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2207602"/>
            <a:ext cx="7765473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2024 university entry</a:t>
            </a:r>
          </a:p>
          <a:p>
            <a:pPr algn="just">
              <a:lnSpc>
                <a:spcPct val="150000"/>
              </a:lnSpc>
            </a:pPr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42" y="2796535"/>
            <a:ext cx="10860050" cy="338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7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8694" y="1634024"/>
            <a:ext cx="11188516" cy="502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University</a:t>
            </a:r>
          </a:p>
          <a:p>
            <a:pPr algn="just">
              <a:lnSpc>
                <a:spcPct val="150000"/>
              </a:lnSpc>
            </a:pPr>
            <a:endParaRPr lang="en-AU" sz="135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>
              <a:lnSpc>
                <a:spcPct val="150000"/>
              </a:lnSpc>
            </a:pPr>
            <a:r>
              <a:rPr lang="en-AU" altLang="en-US" sz="2400" dirty="0">
                <a:latin typeface="TradeGothic LT" panose="02000503020000020004" pitchFamily="2" charset="0"/>
              </a:rPr>
              <a:t>Students will need to: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complete the SACE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gain an ATAR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gain a university aggregate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complete pre-requisites for some courses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comply with rules regarding subject combinations and counting restrictions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check details in SATAC Uni guide or on SATAC website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4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2207602"/>
            <a:ext cx="77654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Bonus Points </a:t>
            </a:r>
            <a:endParaRPr lang="en-AU" sz="1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r>
              <a:rPr lang="en-AU" altLang="en-US" sz="2400" dirty="0">
                <a:latin typeface="TradeGothic LT" panose="02000503020000020004" pitchFamily="2" charset="0"/>
              </a:rPr>
              <a:t>South Australian universities equity scheme</a:t>
            </a:r>
          </a:p>
          <a:p>
            <a:endParaRPr lang="en-AU" altLang="en-US" sz="2400" dirty="0">
              <a:latin typeface="TradeGothic LT" panose="02000503020000020004" pitchFamily="2" charset="0"/>
            </a:endParaRPr>
          </a:p>
          <a:p>
            <a:r>
              <a:rPr lang="en-AU" altLang="en-US" sz="2400" dirty="0">
                <a:latin typeface="TradeGothic LT" panose="02000503020000020004" pitchFamily="2" charset="0"/>
              </a:rPr>
              <a:t>Individual bonuses for students based on school card, Centrelink means-tested income support payment, health care card (up to 5 points)</a:t>
            </a:r>
          </a:p>
          <a:p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Language and Maths bonus points – LOTE, English Studies or Communications, Maths Studies, Specialist Maths with C- grade or better (up to 4 points)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Bonus points are added to the aggregate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9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742" y="2207602"/>
            <a:ext cx="7765473" cy="391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TAFE and other RTOs</a:t>
            </a:r>
            <a:endParaRPr lang="en-AU" sz="1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>
              <a:lnSpc>
                <a:spcPct val="150000"/>
              </a:lnSpc>
            </a:pPr>
            <a:endParaRPr lang="en-AU" altLang="en-US" sz="1350" dirty="0">
              <a:latin typeface="TradeGothic LT" panose="02000503020000020004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all TAFE information is online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check website for TAFE SA www.tafesa.edu.au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competitive and non competitive courses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apply for via TAFE website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contact other RTOs and check details carefully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69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713" y="1783653"/>
            <a:ext cx="11178977" cy="3915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Can students do any subject they want?</a:t>
            </a:r>
            <a:endParaRPr lang="en-AU" sz="1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>
              <a:lnSpc>
                <a:spcPct val="150000"/>
              </a:lnSpc>
            </a:pPr>
            <a:endParaRPr lang="en-AU" altLang="en-US" sz="135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Course counselling process encourages students to choose relevant subjects.</a:t>
            </a:r>
            <a:r>
              <a:rPr lang="en-US" altLang="en-US" sz="2400" dirty="0">
                <a:latin typeface="TradeGothic LT" panose="02000503020000020004" pitchFamily="2" charset="0"/>
              </a:rPr>
              <a:t> S</a:t>
            </a:r>
            <a:r>
              <a:rPr lang="en-AU" altLang="en-US" sz="2400" dirty="0">
                <a:latin typeface="TradeGothic LT" panose="02000503020000020004" pitchFamily="2" charset="0"/>
              </a:rPr>
              <a:t>elected courses should support career pathways.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BHS uses subject recommendations</a:t>
            </a:r>
          </a:p>
          <a:p>
            <a:pPr>
              <a:lnSpc>
                <a:spcPct val="150000"/>
              </a:lnSpc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AU" altLang="en-US" sz="2400" dirty="0">
                <a:latin typeface="TradeGothic LT" panose="02000503020000020004" pitchFamily="2" charset="0"/>
              </a:rPr>
              <a:t>There are some counting restrictions for students wanting to attend University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1700" dirty="0">
              <a:latin typeface="TradeGothic LT" panose="02000503020000020004" pitchFamily="2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81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9360" y="1570760"/>
            <a:ext cx="11527183" cy="443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AU" sz="1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>
              <a:lnSpc>
                <a:spcPct val="150000"/>
              </a:lnSpc>
            </a:pPr>
            <a:endParaRPr lang="en-AU" altLang="en-US" sz="135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the curriculum guide is on the schools website and has been sent to all students in a Daymap message. Parents will also receive this via email.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forms have been distributed to students to do some planning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preferential order of subjects is important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using subject recommendations is important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some courses have associated 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reserve choice is important, it may be allocated to students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21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8903" y="1837385"/>
            <a:ext cx="9873693" cy="428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Online selections</a:t>
            </a:r>
          </a:p>
          <a:p>
            <a:pPr>
              <a:lnSpc>
                <a:spcPct val="150000"/>
              </a:lnSpc>
            </a:pPr>
            <a:endParaRPr lang="en-AU" altLang="en-US" sz="1350" dirty="0">
              <a:latin typeface="TradeGothic LT" panose="0200050302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all students will be selecting their subjects on-line using web preferences.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altLang="en-US" sz="2400" dirty="0">
              <a:latin typeface="TradeGothic LT" panose="02000503020000020004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information will go out to students/families in week 3 regarding this process.</a:t>
            </a:r>
          </a:p>
          <a:p>
            <a:pPr>
              <a:lnSpc>
                <a:spcPct val="150000"/>
              </a:lnSpc>
            </a:pPr>
            <a:r>
              <a:rPr lang="en-AU" altLang="en-US" sz="2400" dirty="0">
                <a:latin typeface="TradeGothic LT" panose="02000503020000020004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altLang="en-US" sz="2400" dirty="0">
                <a:latin typeface="TradeGothic LT" panose="02000503020000020004" pitchFamily="2" charset="0"/>
              </a:rPr>
              <a:t>we want students to consider their career choices and subjects to support that choice, rather than subjects without a plan.</a:t>
            </a: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0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880" y="2207602"/>
            <a:ext cx="100528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radeGothic LT" charset="0"/>
                <a:ea typeface="TradeGothic LT" charset="0"/>
                <a:cs typeface="TradeGothic LT" charset="0"/>
              </a:rPr>
              <a:t>Thanks for attending tonight</a:t>
            </a:r>
          </a:p>
          <a:p>
            <a:endParaRPr lang="en-US" sz="2800" dirty="0">
              <a:latin typeface="TradeGothic LT" charset="0"/>
              <a:ea typeface="TradeGothic LT" charset="0"/>
              <a:cs typeface="TradeGothic LT" charset="0"/>
            </a:endParaRPr>
          </a:p>
          <a:p>
            <a:r>
              <a:rPr lang="en-US" sz="2800" dirty="0">
                <a:latin typeface="TradeGothic LT" charset="0"/>
                <a:ea typeface="TradeGothic LT" charset="0"/>
                <a:cs typeface="TradeGothic LT" charset="0"/>
              </a:rPr>
              <a:t>Presenters:</a:t>
            </a:r>
          </a:p>
          <a:p>
            <a:r>
              <a:rPr lang="en-US" sz="2800" dirty="0">
                <a:latin typeface="TradeGothic LT" charset="0"/>
                <a:ea typeface="TradeGothic LT" charset="0"/>
                <a:cs typeface="TradeGothic LT" charset="0"/>
              </a:rPr>
              <a:t>Mark Hodgson Principal</a:t>
            </a:r>
          </a:p>
          <a:p>
            <a:r>
              <a:rPr lang="en-US" sz="2800" dirty="0">
                <a:latin typeface="TradeGothic LT" charset="0"/>
                <a:ea typeface="TradeGothic LT" charset="0"/>
                <a:cs typeface="TradeGothic LT" charset="0"/>
              </a:rPr>
              <a:t>Ashley Fowler Senior School Leader</a:t>
            </a:r>
          </a:p>
          <a:p>
            <a:r>
              <a:rPr lang="en-US" sz="2800" dirty="0">
                <a:latin typeface="TradeGothic LT" charset="0"/>
                <a:ea typeface="TradeGothic LT" charset="0"/>
                <a:cs typeface="TradeGothic LT" charset="0"/>
              </a:rPr>
              <a:t>Richard Hollands SACE/VET/Year 11 manager</a:t>
            </a:r>
          </a:p>
          <a:p>
            <a:endParaRPr lang="en-US" sz="160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95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862CF-9BD0-1F23-7214-5A6DF2EF0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21" y="3069873"/>
            <a:ext cx="4902338" cy="2798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43526-079C-12A8-F5EC-DE87AE956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018" y="3069872"/>
            <a:ext cx="5669527" cy="24664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843" y="2212819"/>
            <a:ext cx="6262254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24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Further information</a:t>
            </a:r>
            <a:endParaRPr lang="en-AU" sz="1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>
              <a:lnSpc>
                <a:spcPct val="150000"/>
              </a:lnSpc>
            </a:pPr>
            <a:endParaRPr lang="en-AU" altLang="en-US" sz="1350" dirty="0">
              <a:latin typeface="TradeGothic LT" panose="02000503020000020004" pitchFamily="2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89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0877" y="2207602"/>
            <a:ext cx="6262254" cy="492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4000" dirty="0">
                <a:solidFill>
                  <a:srgbClr val="4D4D4C"/>
                </a:solidFill>
                <a:latin typeface="TradeGothic LT" panose="02000503020000020004" pitchFamily="2" charset="0"/>
                <a:ea typeface="TradeGothic LT" charset="0"/>
                <a:cs typeface="TradeGothic LT" charset="0"/>
              </a:rPr>
              <a:t>Further career information</a:t>
            </a:r>
          </a:p>
          <a:p>
            <a:pPr algn="just"/>
            <a:endParaRPr lang="en-AU" sz="24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pPr algn="just"/>
            <a:endParaRPr lang="en-AU" sz="1000" dirty="0">
              <a:solidFill>
                <a:srgbClr val="4D4D4C"/>
              </a:solidFill>
              <a:latin typeface="TradeGothic LT" panose="02000503020000020004" pitchFamily="2" charset="0"/>
              <a:ea typeface="TradeGothic LT" charset="0"/>
              <a:cs typeface="TradeGothic LT" charset="0"/>
            </a:endParaRPr>
          </a:p>
          <a:p>
            <a:r>
              <a:rPr lang="en-AU" altLang="en-US" sz="2800" dirty="0">
                <a:latin typeface="TradeGothic LT" panose="02000503020000020004" pitchFamily="2" charset="0"/>
              </a:rPr>
              <a:t>Students can access studentpathways.sa.edu.au </a:t>
            </a:r>
          </a:p>
          <a:p>
            <a:r>
              <a:rPr lang="en-AU" altLang="en-US" sz="2800" dirty="0">
                <a:latin typeface="TradeGothic LT" panose="02000503020000020004" pitchFamily="2" charset="0"/>
              </a:rPr>
              <a:t>There is more information with links to career information, university and TAFE websites. </a:t>
            </a:r>
          </a:p>
          <a:p>
            <a:endParaRPr lang="en-AU" altLang="en-US" sz="2800" dirty="0">
              <a:latin typeface="TradeGothic LT" panose="02000503020000020004" pitchFamily="2" charset="0"/>
            </a:endParaRPr>
          </a:p>
          <a:p>
            <a:r>
              <a:rPr lang="en-AU" altLang="en-US" sz="2800" dirty="0">
                <a:latin typeface="TradeGothic LT" panose="02000503020000020004" pitchFamily="2" charset="0"/>
              </a:rPr>
              <a:t>Attend open days </a:t>
            </a:r>
          </a:p>
          <a:p>
            <a:pPr>
              <a:lnSpc>
                <a:spcPct val="150000"/>
              </a:lnSpc>
            </a:pPr>
            <a:endParaRPr lang="en-AU" altLang="en-US" sz="1350" dirty="0">
              <a:latin typeface="TradeGothic LT" panose="02000503020000020004" pitchFamily="2" charset="0"/>
            </a:endParaRPr>
          </a:p>
          <a:p>
            <a:pPr algn="just"/>
            <a:endParaRPr lang="en-AU" altLang="en-US" sz="2400" dirty="0">
              <a:solidFill>
                <a:srgbClr val="4D4D4C"/>
              </a:solidFill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58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8F64-BC8C-44F1-BA22-BDEE3BB8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E6618-13E0-427D-B91B-167A540E5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CD59AE-C2D8-48DF-B88E-5A4B8BD83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767" y="897775"/>
            <a:ext cx="11903007" cy="491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35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8543" y="2207602"/>
            <a:ext cx="3768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TradeGothic LT" panose="02000503020000020004" pitchFamily="2" charset="0"/>
              </a:rPr>
              <a:t>Questions?</a:t>
            </a:r>
          </a:p>
          <a:p>
            <a:endParaRPr lang="en-AU" sz="2400" dirty="0">
              <a:latin typeface="TradeGothic LT" panose="02000503020000020004" pitchFamily="2" charset="0"/>
            </a:endParaRPr>
          </a:p>
          <a:p>
            <a:endParaRPr lang="en-AU" sz="2400" dirty="0">
              <a:latin typeface="TradeGothic LT" panose="02000503020000020004" pitchFamily="2" charset="0"/>
            </a:endParaRPr>
          </a:p>
          <a:p>
            <a:r>
              <a:rPr lang="en-AU" sz="2400" dirty="0">
                <a:latin typeface="TradeGothic LT" panose="02000503020000020004" pitchFamily="2" charset="0"/>
              </a:rPr>
              <a:t>Thank you for  attending!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71716"/>
            <a:ext cx="12188951" cy="188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1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176" y="2207602"/>
            <a:ext cx="76137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Information to consider:</a:t>
            </a:r>
          </a:p>
          <a:p>
            <a:pPr algn="just"/>
            <a:endParaRPr lang="en-US" sz="36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TradeGothic LT" charset="0"/>
                <a:ea typeface="TradeGothic LT" charset="0"/>
                <a:cs typeface="TradeGothic LT" charset="0"/>
              </a:rPr>
              <a:t>The SACE</a:t>
            </a:r>
          </a:p>
          <a:p>
            <a:pPr algn="just">
              <a:lnSpc>
                <a:spcPct val="150000"/>
              </a:lnSpc>
            </a:pPr>
            <a:endParaRPr lang="en-US" sz="3600" dirty="0">
              <a:latin typeface="TradeGothic LT" charset="0"/>
              <a:ea typeface="TradeGothic LT" charset="0"/>
              <a:cs typeface="TradeGothic LT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TradeGothic LT" charset="0"/>
                <a:ea typeface="TradeGothic LT" charset="0"/>
                <a:cs typeface="TradeGothic LT" charset="0"/>
              </a:rPr>
              <a:t>Future pathways</a:t>
            </a:r>
          </a:p>
          <a:p>
            <a:endParaRPr lang="en-US" sz="120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8323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9049" y="1417893"/>
            <a:ext cx="789318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The process:</a:t>
            </a:r>
          </a:p>
          <a:p>
            <a:pPr algn="just"/>
            <a:endParaRPr lang="en-US" sz="24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r>
              <a:rPr lang="en-US" sz="32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Connected Learning sessions over 5 weeks for students to get information and research</a:t>
            </a:r>
          </a:p>
          <a:p>
            <a:endParaRPr lang="en-US" sz="32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r>
              <a:rPr lang="en-US" sz="32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Course confirmation day Tuesday 29 August</a:t>
            </a:r>
          </a:p>
          <a:p>
            <a:endParaRPr lang="en-US" sz="3200" dirty="0">
              <a:solidFill>
                <a:srgbClr val="132654"/>
              </a:solidFill>
              <a:latin typeface="TradeGothic LT Bold" charset="0"/>
              <a:ea typeface="TradeGothic LT Bold" charset="0"/>
              <a:cs typeface="TradeGothic LT Bold" charset="0"/>
            </a:endParaRPr>
          </a:p>
          <a:p>
            <a:r>
              <a:rPr lang="en-US" sz="32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Year 10 and year 11 do a course presentation (part of PLP for year 10s)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0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20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8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8649" y="2207602"/>
            <a:ext cx="10360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Course Confirmation day:</a:t>
            </a:r>
          </a:p>
          <a:p>
            <a:pPr algn="just"/>
            <a:endParaRPr lang="en-US" sz="24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You will shortly receive information on how to make an appointment for a parent  or caregiver to come in with your child for a 10 minute appointment for the student to lead a discussion on their possible future career pathway and the subjects that they would like to do to get there. </a:t>
            </a:r>
          </a:p>
          <a:p>
            <a:pPr algn="just"/>
            <a:endParaRPr lang="en-US" sz="24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Appointments will run from 10am to 7pm</a:t>
            </a:r>
            <a:endParaRPr lang="en-US" sz="120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-124681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238" y="2299042"/>
            <a:ext cx="10901511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SACE</a:t>
            </a:r>
          </a:p>
          <a:p>
            <a:pPr algn="just"/>
            <a:r>
              <a:rPr lang="en-GB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Capabilities and the Learner Profile</a:t>
            </a:r>
          </a:p>
          <a:p>
            <a:pPr algn="just"/>
            <a:endParaRPr lang="en-US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SzPct val="95000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SACE are in the process of introducing a measure of student capabilities alongside academic achievement (grades) to provide a more holistic view of an individual students’ achievements.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SzPct val="95000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	5 Capabilities are:</a:t>
            </a:r>
          </a:p>
          <a:p>
            <a:pPr marL="1657194" lvl="3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Self-Motivated Learning </a:t>
            </a:r>
          </a:p>
          <a:p>
            <a:pPr marL="1657194" lvl="3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Quality Thinking </a:t>
            </a:r>
          </a:p>
          <a:p>
            <a:pPr marL="1657194" lvl="3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Collective Engagement </a:t>
            </a:r>
          </a:p>
          <a:p>
            <a:pPr marL="1657194" lvl="3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Principled Action</a:t>
            </a:r>
          </a:p>
          <a:p>
            <a:pPr marL="1657194" lvl="3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Personal Enterprise 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SzPct val="95000"/>
            </a:pPr>
            <a:r>
              <a:rPr lang="en-GB" altLang="en-US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The Learner Profile will provide a demonstration of student’s capabilities to enable them to better match with potential employers and further education providers.</a:t>
            </a: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1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7846" y="2207602"/>
            <a:ext cx="6195291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SACE</a:t>
            </a:r>
          </a:p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Personal learning plan (PLP)</a:t>
            </a:r>
          </a:p>
          <a:p>
            <a:pPr algn="just"/>
            <a:endParaRPr lang="en-US" sz="17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completed in year 10 at BHS</a:t>
            </a: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compulsory subject</a:t>
            </a: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first step in gaining the SACE</a:t>
            </a: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worth 10 credits</a:t>
            </a: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Stage 1 level (first stage of SACE)</a:t>
            </a: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C grade or better needed</a:t>
            </a:r>
          </a:p>
          <a:p>
            <a:pPr marL="285750" lvl="0" indent="-285750" defTabSz="9144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en-AU" alt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year 10’s who do not complete will remain at school until successfully completed at the end of the year.</a:t>
            </a: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7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2D14F8F-E79F-6802-1CDF-DD8853B5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47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8845" y="2207602"/>
            <a:ext cx="6195291" cy="400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Stage 1 compulsory subjects</a:t>
            </a:r>
          </a:p>
          <a:p>
            <a:pPr algn="just"/>
            <a:endParaRPr lang="en-US" sz="20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algn="just"/>
            <a:r>
              <a:rPr 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At Stage 1 students must successfully complete compulsory subjects</a:t>
            </a:r>
          </a:p>
          <a:p>
            <a:pPr algn="just"/>
            <a:endParaRPr lang="en-US" sz="200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Personal learning plan (10 credits)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literacy (at least 20 credits from range of English subjects or courses)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D4D4C"/>
                </a:solidFill>
                <a:latin typeface="TradeGothic LT" charset="0"/>
                <a:ea typeface="TradeGothic LT" charset="0"/>
                <a:cs typeface="TradeGothic LT" charset="0"/>
              </a:rPr>
              <a:t>numeracy (at least 10 credits from a range of mathematic subjects or courses)</a:t>
            </a:r>
          </a:p>
          <a:p>
            <a:pPr algn="just"/>
            <a:endParaRPr lang="en-US" sz="1350" dirty="0">
              <a:solidFill>
                <a:srgbClr val="4D4D4C"/>
              </a:solidFill>
              <a:latin typeface="TradeGothic LT" charset="0"/>
              <a:ea typeface="TradeGothic LT" charset="0"/>
              <a:cs typeface="TradeGothic LT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  <a:p>
            <a:endParaRPr lang="en-US" sz="1350" dirty="0">
              <a:latin typeface="TradeGothic LT" charset="0"/>
              <a:ea typeface="TradeGothic LT" charset="0"/>
              <a:cs typeface="TradeGothic 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6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bf1dc9-6ce6-43b0-b1b4-b38de8690f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1601EA3E594447B4BA5B02E4DA10C2" ma:contentTypeVersion="16" ma:contentTypeDescription="Create a new document." ma:contentTypeScope="" ma:versionID="fe47347096cea0d8e96a9a270aea8f72">
  <xsd:schema xmlns:xsd="http://www.w3.org/2001/XMLSchema" xmlns:xs="http://www.w3.org/2001/XMLSchema" xmlns:p="http://schemas.microsoft.com/office/2006/metadata/properties" xmlns:ns3="c7bf1dc9-6ce6-43b0-b1b4-b38de8690f4a" xmlns:ns4="bcc9b8fc-0c4b-49b4-98f6-6ddb20db65a4" targetNamespace="http://schemas.microsoft.com/office/2006/metadata/properties" ma:root="true" ma:fieldsID="aecf06d5d8a1365fa5110296f9caa165" ns3:_="" ns4:_="">
    <xsd:import namespace="c7bf1dc9-6ce6-43b0-b1b4-b38de8690f4a"/>
    <xsd:import namespace="bcc9b8fc-0c4b-49b4-98f6-6ddb20db65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f1dc9-6ce6-43b0-b1b4-b38de8690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9b8fc-0c4b-49b4-98f6-6ddb20db65a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ADEC8-8938-4D57-90B6-5355DFF946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67E52-BB91-4CB3-8552-E5E59BE82D5F}">
  <ds:schemaRefs>
    <ds:schemaRef ds:uri="c7bf1dc9-6ce6-43b0-b1b4-b38de8690f4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cc9b8fc-0c4b-49b4-98f6-6ddb20db65a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409ED7-460E-4A9E-8CED-E6987C3D96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bf1dc9-6ce6-43b0-b1b4-b38de8690f4a"/>
    <ds:schemaRef ds:uri="bcc9b8fc-0c4b-49b4-98f6-6ddb20db65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23082</TotalTime>
  <Words>1381</Words>
  <Application>Microsoft Office PowerPoint</Application>
  <PresentationFormat>Widescreen</PresentationFormat>
  <Paragraphs>223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Aeonik Pro</vt:lpstr>
      <vt:lpstr>Arial</vt:lpstr>
      <vt:lpstr>Calibri</vt:lpstr>
      <vt:lpstr>Calibri Light</vt:lpstr>
      <vt:lpstr>Times New Roman</vt:lpstr>
      <vt:lpstr>TradeGothic LT</vt:lpstr>
      <vt:lpstr>TradeGothic LT Bold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Millie Tucker</dc:creator>
  <cp:lastModifiedBy>Tucker, Millie (Birdwood High School)</cp:lastModifiedBy>
  <cp:revision>23</cp:revision>
  <dcterms:created xsi:type="dcterms:W3CDTF">2023-06-02T03:50:03Z</dcterms:created>
  <dcterms:modified xsi:type="dcterms:W3CDTF">2023-08-10T00:18:32Z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0x010100A21601EA3E594447B4BA5B02E4DA10C2</vt:lpwstr>
  </property>
</Properties>
</file>